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04E7A54D-6D0B-4BA9-BE87-381848450595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7984B197-50D6-4D8F-8F51-A2A8FBAE8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869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A54D-6D0B-4BA9-BE87-381848450595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B197-50D6-4D8F-8F51-A2A8FBAE8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502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A54D-6D0B-4BA9-BE87-381848450595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B197-50D6-4D8F-8F51-A2A8FBAE8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449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A54D-6D0B-4BA9-BE87-381848450595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B197-50D6-4D8F-8F51-A2A8FBAE88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6017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A54D-6D0B-4BA9-BE87-381848450595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B197-50D6-4D8F-8F51-A2A8FBAE8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1517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A54D-6D0B-4BA9-BE87-381848450595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B197-50D6-4D8F-8F51-A2A8FBAE8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381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A54D-6D0B-4BA9-BE87-381848450595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B197-50D6-4D8F-8F51-A2A8FBAE8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980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A54D-6D0B-4BA9-BE87-381848450595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B197-50D6-4D8F-8F51-A2A8FBAE8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049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A54D-6D0B-4BA9-BE87-381848450595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B197-50D6-4D8F-8F51-A2A8FBAE8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15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04E7A54D-6D0B-4BA9-BE87-381848450595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7984B197-50D6-4D8F-8F51-A2A8FBAE8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24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A54D-6D0B-4BA9-BE87-381848450595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B197-50D6-4D8F-8F51-A2A8FBAE8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88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A54D-6D0B-4BA9-BE87-381848450595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B197-50D6-4D8F-8F51-A2A8FBAE8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235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A54D-6D0B-4BA9-BE87-381848450595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B197-50D6-4D8F-8F51-A2A8FBAE8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017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A54D-6D0B-4BA9-BE87-381848450595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B197-50D6-4D8F-8F51-A2A8FBAE8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512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A54D-6D0B-4BA9-BE87-381848450595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B197-50D6-4D8F-8F51-A2A8FBAE8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523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A54D-6D0B-4BA9-BE87-381848450595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B197-50D6-4D8F-8F51-A2A8FBAE8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69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7A54D-6D0B-4BA9-BE87-381848450595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B197-50D6-4D8F-8F51-A2A8FBAE8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093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7A54D-6D0B-4BA9-BE87-381848450595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4B197-50D6-4D8F-8F51-A2A8FBAE8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6758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Data collection Methods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b="1">
                <a:solidFill>
                  <a:schemeClr val="tx2"/>
                </a:solidFill>
              </a:rPr>
              <a:t>Administering Questionnaires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/>
              <a:t>Personally administered.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/>
              <a:t>Sent through the mail.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/>
              <a:t>Electronically administered.                                                                                   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/>
              <a:t>Other techniques</a:t>
            </a:r>
            <a:r>
              <a:rPr lang="en-US" b="1"/>
              <a:t>. </a:t>
            </a:r>
          </a:p>
          <a:p>
            <a:pPr lvl="1" algn="l" rtl="0" eaLnBrk="1" hangingPunct="1">
              <a:buFont typeface="Wingdings" pitchFamily="2" charset="2"/>
              <a:buNone/>
            </a:pPr>
            <a:r>
              <a:rPr lang="en-US" b="1"/>
              <a:t>    (see Figure 8.2)       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b="1"/>
              <a:t>                 </a:t>
            </a:r>
            <a:endParaRPr lang="en-US"/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5CA610-FBE6-42B3-BE24-C4FDD3DB5925}" type="slidenum">
              <a:rPr lang="ar-SA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Principles of Measurement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 eaLnBrk="1" hangingPunct="1">
              <a:lnSpc>
                <a:spcPct val="90000"/>
              </a:lnSpc>
            </a:pPr>
            <a:r>
              <a:rPr lang="en-US" sz="2400" b="1"/>
              <a:t>Appropriate scales</a:t>
            </a:r>
            <a:r>
              <a:rPr lang="en-US" sz="2400"/>
              <a:t> have to be used depending on the </a:t>
            </a:r>
            <a:r>
              <a:rPr lang="en-US" sz="2400" b="1"/>
              <a:t>type of data</a:t>
            </a:r>
            <a:r>
              <a:rPr lang="en-US" sz="2400"/>
              <a:t> that need to be obtained.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/>
              <a:t>Wherever possible, the </a:t>
            </a:r>
            <a:r>
              <a:rPr lang="en-US" sz="2400" b="1">
                <a:solidFill>
                  <a:schemeClr val="tx2"/>
                </a:solidFill>
              </a:rPr>
              <a:t>interval</a:t>
            </a:r>
            <a:r>
              <a:rPr lang="en-US" sz="2400"/>
              <a:t> and </a:t>
            </a:r>
            <a:r>
              <a:rPr lang="en-US" sz="2400" b="1">
                <a:solidFill>
                  <a:schemeClr val="tx2"/>
                </a:solidFill>
              </a:rPr>
              <a:t>ratio scales</a:t>
            </a:r>
            <a:r>
              <a:rPr lang="en-US" sz="2400"/>
              <a:t> should be used in preference to nominal or ordinal scales.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400"/>
              <a:t>Once data are obtained, the </a:t>
            </a:r>
            <a:r>
              <a:rPr lang="en-US" sz="2400">
                <a:latin typeface="Arial" charset="0"/>
              </a:rPr>
              <a:t>“</a:t>
            </a:r>
            <a:r>
              <a:rPr lang="en-US" sz="2400" b="1">
                <a:solidFill>
                  <a:schemeClr val="tx2"/>
                </a:solidFill>
              </a:rPr>
              <a:t>goodness of data</a:t>
            </a:r>
            <a:r>
              <a:rPr lang="en-US" sz="2400">
                <a:latin typeface="Arial" charset="0"/>
              </a:rPr>
              <a:t>”</a:t>
            </a:r>
            <a:r>
              <a:rPr lang="en-US" sz="2400"/>
              <a:t> is assessed through tests of </a:t>
            </a:r>
            <a:r>
              <a:rPr lang="en-US" sz="2400" b="1"/>
              <a:t>validity</a:t>
            </a:r>
            <a:r>
              <a:rPr lang="en-US" sz="2400"/>
              <a:t> and </a:t>
            </a:r>
            <a:r>
              <a:rPr lang="en-US" sz="2400" b="1"/>
              <a:t>reliability</a:t>
            </a:r>
            <a:r>
              <a:rPr lang="en-US" sz="2400"/>
              <a:t>. </a:t>
            </a:r>
            <a:r>
              <a:rPr lang="en-US" sz="2400" b="1"/>
              <a:t>Validity</a:t>
            </a:r>
            <a:r>
              <a:rPr lang="en-US" sz="2400"/>
              <a:t> establishes how well a technique, instrument, or process measures a particular concept, and </a:t>
            </a:r>
            <a:r>
              <a:rPr lang="en-US" sz="2400" b="1"/>
              <a:t>reliability</a:t>
            </a:r>
            <a:r>
              <a:rPr lang="en-US" sz="2400"/>
              <a:t> indicates how stably and consistently the instrument taps the variable.</a:t>
            </a:r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D4AC73-A948-4B37-BC5B-F5CA13CB317F}" type="slidenum">
              <a:rPr lang="ar-SA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/>
              <a:t>General Appearance of the Questionnaire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 eaLnBrk="1" hangingPunct="1"/>
            <a:r>
              <a:rPr lang="en-US" sz="2800"/>
              <a:t>It is necessary to pay attention to how the questionnaire looks. An attractive and neat questionnaire have the following elements:</a:t>
            </a:r>
          </a:p>
          <a:p>
            <a:pPr lvl="1" algn="l" rtl="0" eaLnBrk="1" hangingPunct="1"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400"/>
              <a:t>A good introduction</a:t>
            </a:r>
          </a:p>
          <a:p>
            <a:pPr lvl="1" algn="l" rtl="0" eaLnBrk="1" hangingPunct="1"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400"/>
              <a:t>Organizing questions</a:t>
            </a:r>
          </a:p>
          <a:p>
            <a:pPr lvl="1" algn="l" rtl="0" eaLnBrk="1" hangingPunct="1"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400"/>
              <a:t> Giving instructions and guidance</a:t>
            </a:r>
          </a:p>
          <a:p>
            <a:pPr lvl="1" algn="l" rtl="0" eaLnBrk="1" hangingPunct="1"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400"/>
              <a:t>Good alignment</a:t>
            </a:r>
          </a:p>
          <a:p>
            <a:pPr lvl="1" algn="l" rtl="0" eaLnBrk="1" hangingPunct="1">
              <a:buClr>
                <a:schemeClr val="accent1"/>
              </a:buClr>
              <a:buFont typeface="Wingdings" pitchFamily="2" charset="2"/>
              <a:buNone/>
            </a:pPr>
            <a:r>
              <a:rPr lang="en-US" sz="2400"/>
              <a:t>These elements are briefly discussed with examples.</a:t>
            </a:r>
          </a:p>
          <a:p>
            <a:pPr lvl="1" algn="l" rtl="0" eaLnBrk="1" hangingPunct="1">
              <a:buClr>
                <a:schemeClr val="accent1"/>
              </a:buClr>
              <a:buFont typeface="Wingdings" pitchFamily="2" charset="2"/>
              <a:buChar char="Ø"/>
            </a:pPr>
            <a:endParaRPr lang="en-US" sz="2400"/>
          </a:p>
          <a:p>
            <a:pPr lvl="1" algn="l" rtl="0" eaLnBrk="1" hangingPunct="1">
              <a:buClr>
                <a:schemeClr val="accent1"/>
              </a:buClr>
              <a:buFont typeface="Wingdings" pitchFamily="2" charset="2"/>
              <a:buChar char="Ø"/>
            </a:pPr>
            <a:endParaRPr lang="en-US" sz="2400"/>
          </a:p>
        </p:txBody>
      </p:sp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E144EF-3838-4D80-84D0-D7479FFE1B02}" type="slidenum">
              <a:rPr lang="ar-SA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7B845E-A22F-4D2C-A976-EA6648BBA80E}" type="slidenum">
              <a:rPr lang="ar-SA" smtClean="0"/>
              <a:pPr/>
              <a:t>12</a:t>
            </a:fld>
            <a:endParaRPr 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457200"/>
            <a:ext cx="7772400" cy="762000"/>
          </a:xfrm>
          <a:prstGeom prst="rect">
            <a:avLst/>
          </a:prstGeom>
          <a:noFill/>
        </p:spPr>
        <p:txBody>
          <a:bodyPr/>
          <a:lstStyle/>
          <a:p>
            <a:pPr algn="l" eaLnBrk="0" hangingPunct="0">
              <a:defRPr/>
            </a:pPr>
            <a:r>
              <a:rPr lang="en-US" sz="4400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Cover Letter</a:t>
            </a:r>
          </a:p>
        </p:txBody>
      </p:sp>
      <p:sp>
        <p:nvSpPr>
          <p:cNvPr id="4" name="Rectangle 2"/>
          <p:cNvSpPr txBox="1">
            <a:spLocks noChangeAspect="1" noChangeArrowheads="1"/>
          </p:cNvSpPr>
          <p:nvPr/>
        </p:nvSpPr>
        <p:spPr>
          <a:xfrm>
            <a:off x="609600" y="1524000"/>
            <a:ext cx="8077200" cy="4724400"/>
          </a:xfrm>
          <a:prstGeom prst="rect">
            <a:avLst/>
          </a:prstGeom>
        </p:spPr>
        <p:txBody>
          <a:bodyPr/>
          <a:lstStyle/>
          <a:p>
            <a:pPr marL="342900" indent="-342900" algn="l" rtl="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endParaRPr lang="en-US" sz="3200" kern="0">
              <a:latin typeface="+mn-lt"/>
              <a:cs typeface="+mn-cs"/>
            </a:endParaRPr>
          </a:p>
          <a:p>
            <a:pPr marL="342900" indent="-342900" algn="l" rtl="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3200" kern="0">
                <a:latin typeface="+mn-lt"/>
                <a:cs typeface="+mn-cs"/>
              </a:rPr>
              <a:t>The cover letter is the introductory page of the questionnaire</a:t>
            </a:r>
          </a:p>
          <a:p>
            <a:pPr marL="342900" indent="-342900" algn="l" rtl="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3200" kern="0">
                <a:latin typeface="+mn-lt"/>
                <a:cs typeface="+mn-cs"/>
              </a:rPr>
              <a:t>It includes:</a:t>
            </a:r>
          </a:p>
          <a:p>
            <a:pPr marL="742950" lvl="1" indent="-285750" algn="l" rtl="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/>
            </a:pPr>
            <a:r>
              <a:rPr lang="en-US" sz="2800" kern="0">
                <a:latin typeface="+mn-lt"/>
                <a:cs typeface="+mn-cs"/>
              </a:rPr>
              <a:t>Identification of the researcher</a:t>
            </a:r>
          </a:p>
          <a:p>
            <a:pPr marL="742950" lvl="1" indent="-285750" algn="l" rtl="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/>
            </a:pPr>
            <a:r>
              <a:rPr lang="en-US" sz="2800" kern="0">
                <a:latin typeface="+mn-lt"/>
                <a:cs typeface="+mn-cs"/>
              </a:rPr>
              <a:t>Motivation for respondents to fill it in</a:t>
            </a:r>
          </a:p>
          <a:p>
            <a:pPr marL="742950" lvl="1" indent="-285750" algn="l" rtl="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/>
            </a:pPr>
            <a:r>
              <a:rPr lang="en-US" sz="2800" kern="0">
                <a:latin typeface="+mn-lt"/>
                <a:cs typeface="+mn-cs"/>
              </a:rPr>
              <a:t>Confidentiality</a:t>
            </a:r>
          </a:p>
          <a:p>
            <a:pPr marL="742950" lvl="1" indent="-285750" algn="l" rtl="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/>
            </a:pPr>
            <a:r>
              <a:rPr lang="en-US" sz="2800" kern="0">
                <a:latin typeface="+mn-lt"/>
                <a:cs typeface="+mn-cs"/>
              </a:rPr>
              <a:t>Thanking of the respondent</a:t>
            </a:r>
          </a:p>
        </p:txBody>
      </p:sp>
      <p:sp>
        <p:nvSpPr>
          <p:cNvPr id="33797" name="Slide Number Placeholder 4"/>
          <p:cNvSpPr txBox="1">
            <a:spLocks/>
          </p:cNvSpPr>
          <p:nvPr/>
        </p:nvSpPr>
        <p:spPr bwMode="auto">
          <a:xfrm>
            <a:off x="8027988" y="6243638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rtl="0"/>
            <a:endParaRPr lang="en-GB" sz="1400"/>
          </a:p>
        </p:txBody>
      </p:sp>
      <p:sp>
        <p:nvSpPr>
          <p:cNvPr id="33798" name="TextBox 3"/>
          <p:cNvSpPr txBox="1">
            <a:spLocks noChangeArrowheads="1"/>
          </p:cNvSpPr>
          <p:nvPr/>
        </p:nvSpPr>
        <p:spPr bwMode="auto">
          <a:xfrm>
            <a:off x="142875" y="6143625"/>
            <a:ext cx="37861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solidFill>
                  <a:schemeClr val="accent2"/>
                </a:solidFill>
                <a:latin typeface="Arial Narrow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/>
              <a:t>General Appearance of the Questionnaire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 eaLnBrk="1" hangingPunct="1">
              <a:lnSpc>
                <a:spcPct val="80000"/>
              </a:lnSpc>
            </a:pPr>
            <a:r>
              <a:rPr lang="en-US" sz="2400" b="1"/>
              <a:t>Example 2</a:t>
            </a:r>
            <a:endParaRPr lang="en-US" sz="240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   A production manager wants to</a:t>
            </a:r>
            <a:r>
              <a:rPr lang="en-US" sz="2400" b="1"/>
              <a:t> </a:t>
            </a:r>
            <a:r>
              <a:rPr lang="en-US" sz="2400"/>
              <a:t>assess the reactions of the blue-collar workers in his department to the introduction of computer-integrated manufacturing (CIM) systems</a:t>
            </a:r>
            <a:r>
              <a:rPr lang="en-US" sz="2400" b="1"/>
              <a:t>. He is </a:t>
            </a:r>
            <a:r>
              <a:rPr lang="en-US" sz="2400"/>
              <a:t>particularly interested to know how they would perceive the effects of CIM on: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        a. their future jobs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        b. additional training that they will have to                     receive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        c. future job advancement.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400" b="1"/>
              <a:t>Design a questionnaire</a:t>
            </a:r>
            <a:r>
              <a:rPr lang="en-US" sz="2400"/>
              <a:t> for the production manager.</a:t>
            </a:r>
          </a:p>
        </p:txBody>
      </p:sp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E9C775-8034-42A9-8424-D83F98F7A6C0}" type="slidenum">
              <a:rPr lang="ar-SA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/>
              <a:t>General Appearance of the Questionnaire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/>
              <a:t>Questionnaire</a:t>
            </a:r>
          </a:p>
          <a:p>
            <a:pPr algn="ctr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/>
              <a:t>Jordan Software Enterprises</a:t>
            </a:r>
          </a:p>
          <a:p>
            <a:pPr algn="ctr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/>
              <a:t>P.O.Box 2231</a:t>
            </a:r>
          </a:p>
          <a:p>
            <a:pPr algn="ctr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/>
              <a:t>Amman-Jordan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/>
              <a:t>                                            Date-----</a:t>
            </a:r>
            <a:endParaRPr lang="en-US" sz="180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  Dear Employee,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        As we had discussed in our meetings, Computer Integrated Manufacturing (CIM) will form a part of our operations in the future. We would like to know how you visualize certain aspects of the future environment as we introduce the changes.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     Please take a few minutes to complete this short questionnaire and return it to the locked box in the headquarter office. </a:t>
            </a:r>
            <a:endParaRPr lang="en-US" sz="1800" b="1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/>
              <a:t>     Thank you </a:t>
            </a:r>
            <a:r>
              <a:rPr lang="en-US" sz="1800"/>
              <a:t>for responding within the next five days.</a:t>
            </a:r>
            <a:endParaRPr lang="en-US" sz="1800" b="1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/>
              <a:t>     Ahmad Rasheed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/>
              <a:t>     Production Manager</a:t>
            </a:r>
          </a:p>
        </p:txBody>
      </p:sp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39EF74-E44A-4B80-9CE5-EEBFB2E791B1}" type="slidenum">
              <a:rPr lang="ar-SA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/>
              <a:t>General Appearance of the Questionnaire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/>
              <a:t>1. Personal information </a:t>
            </a:r>
            <a:r>
              <a:rPr lang="en-US" sz="2800"/>
              <a:t>( place a mark on the appropriate place)</a:t>
            </a:r>
            <a:endParaRPr lang="en-US" sz="2800" b="1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Job Status              </a:t>
            </a:r>
            <a:r>
              <a:rPr lang="en-US" sz="2800" u="sng"/>
              <a:t>Number of years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u="sng"/>
              <a:t>                            Worked in the Department</a:t>
            </a:r>
            <a:endParaRPr lang="en-US" sz="280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--Machinist               -- Less than 1             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--Inspector               -- 1-2--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--Forman                  -- 3-5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--Surveyor                -- 5-10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-- Other                    -- Over 10 years </a:t>
            </a:r>
          </a:p>
        </p:txBody>
      </p:sp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CE4A97-7DBE-4590-AAB7-F7D37394543A}" type="slidenum">
              <a:rPr lang="ar-SA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/>
              <a:t>General Appearance of the Questionnaire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2. Your Opinion regarding the following.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   Please </a:t>
            </a:r>
            <a:r>
              <a:rPr lang="en-US" sz="1800" u="sng"/>
              <a:t>circle</a:t>
            </a:r>
            <a:r>
              <a:rPr lang="en-US" sz="1800"/>
              <a:t> the appropriate number for each of the                 following items using the scale below.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Strongly                      Neither Agree                       Strongly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Agree          Agree      Nor Disagree       Disagree    Disagree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   </a:t>
            </a:r>
            <a:r>
              <a:rPr lang="en-US" sz="1800" u="sng"/>
              <a:t>1                 2                 3                      4                5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1. I will need additional training          1    2    3    4     5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   to work in the changed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    environment.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2. The new system will offer me          1    2    3    4     5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    better opportunities for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    advancement.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3. The opportunities for training           1    2    3    4     5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    will have to be enhanced with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    CIM.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FBE273-F1A3-4D19-9D67-DFE701D7AA82}" type="slidenum">
              <a:rPr lang="ar-SA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/>
              <a:t>General Appearance of the Questionnaire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4. I am not sure if CIM will need               1    2    3    4     5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    all the people we now have in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    this department.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5. I feel that most of us may not               1    2    3    4     5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    have better opportunities for future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   promotions in the new manufacturing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   environment.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6. Most of us will need special                   1    2    3    4     5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    training to work with CIM.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7. I am sure the future looks bright            1    2    3    4     5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    for most of us here.</a:t>
            </a:r>
          </a:p>
        </p:txBody>
      </p:sp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8AA9E8-7321-477D-AF9D-792BE720AB7A}" type="slidenum">
              <a:rPr lang="ar-SA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/>
              <a:t>General Appearance of the Questionnaire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/>
              <a:t>Items 4 and 7 measure opinion about their future jobs.</a:t>
            </a:r>
          </a:p>
          <a:p>
            <a:pPr algn="l" rtl="0" eaLnBrk="1" hangingPunct="1"/>
            <a:r>
              <a:rPr lang="en-US"/>
              <a:t>1, 3, and 6 measure perceived training needs.</a:t>
            </a:r>
          </a:p>
          <a:p>
            <a:pPr algn="l" rtl="0" eaLnBrk="1" hangingPunct="1"/>
            <a:r>
              <a:rPr lang="en-US"/>
              <a:t>2, and 5 measure job advancement.</a:t>
            </a:r>
          </a:p>
        </p:txBody>
      </p:sp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7803CE-97DE-4E74-91E9-4E3B0BA291B3}" type="slidenum">
              <a:rPr lang="ar-SA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/>
              <a:t>General Appearance of the Questionnaire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 eaLnBrk="1" hangingPunct="1">
              <a:lnSpc>
                <a:spcPct val="80000"/>
              </a:lnSpc>
            </a:pPr>
            <a:r>
              <a:rPr lang="en-US" sz="2800" b="1"/>
              <a:t>Example 3</a:t>
            </a:r>
            <a:endParaRPr lang="en-US" sz="280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  The president of Mideast Co. suspects that most of the 500 male and female employees of the organization are somewhat alienated from work.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   He is also of the view that those who are more involved (less alienated) are also the ones who experience greater satisfaction with their work lives.</a:t>
            </a:r>
            <a:endParaRPr lang="en-US" sz="2800" b="1"/>
          </a:p>
          <a:p>
            <a:pPr algn="l" rtl="0" eaLnBrk="1" hangingPunct="1">
              <a:lnSpc>
                <a:spcPct val="80000"/>
              </a:lnSpc>
            </a:pPr>
            <a:r>
              <a:rPr lang="en-US" sz="2800" b="1"/>
              <a:t>Design a questionnaire the president could use to test his hypothesis.</a:t>
            </a:r>
          </a:p>
        </p:txBody>
      </p:sp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59F07D-F976-4575-A51D-54E53984AD02}" type="slidenum">
              <a:rPr lang="ar-SA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DFD3C8-765E-46E4-8059-04EF0D8C125E}" type="slidenum">
              <a:rPr lang="ar-SA" smtClean="0"/>
              <a:pPr/>
              <a:t>2</a:t>
            </a:fld>
            <a:endParaRPr 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800" y="533400"/>
            <a:ext cx="7772400" cy="685800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 algn="l" eaLnBrk="0" hangingPunct="0">
              <a:defRPr/>
            </a:pPr>
            <a:r>
              <a:rPr lang="fr-FR" sz="4400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Questionnaire Design </a:t>
            </a:r>
            <a:endParaRPr lang="en-US" sz="4800" kern="0" dirty="0">
              <a:solidFill>
                <a:schemeClr val="hlink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spect="1" noChangeArrowheads="1"/>
          </p:cNvSpPr>
          <p:nvPr/>
        </p:nvSpPr>
        <p:spPr>
          <a:xfrm>
            <a:off x="685800" y="1447800"/>
            <a:ext cx="7772400" cy="4953000"/>
          </a:xfrm>
          <a:prstGeom prst="rect">
            <a:avLst/>
          </a:prstGeom>
        </p:spPr>
        <p:txBody>
          <a:bodyPr/>
          <a:lstStyle/>
          <a:p>
            <a:pPr marL="609600" indent="-609600" algn="l" rtl="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endParaRPr lang="en-US" sz="2400" kern="0" dirty="0">
              <a:latin typeface="+mn-lt"/>
              <a:cs typeface="+mn-cs"/>
            </a:endParaRPr>
          </a:p>
          <a:p>
            <a:pPr marL="609600" indent="-609600" algn="l" rtl="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400" kern="0" dirty="0">
                <a:latin typeface="+mn-lt"/>
                <a:cs typeface="+mn-cs"/>
              </a:rPr>
              <a:t>Definition</a:t>
            </a:r>
          </a:p>
          <a:p>
            <a:pPr marL="990600" lvl="1" indent="-533400" algn="l" rtl="0" eaLnBrk="0" hangingPunct="0">
              <a:spcBef>
                <a:spcPct val="20000"/>
              </a:spcBef>
              <a:buClr>
                <a:schemeClr val="hlink"/>
              </a:buClr>
              <a:buSzPct val="55000"/>
              <a:defRPr/>
            </a:pPr>
            <a:r>
              <a:rPr lang="en-US" sz="2000" kern="0" dirty="0">
                <a:latin typeface="+mn-lt"/>
                <a:cs typeface="+mn-cs"/>
              </a:rPr>
              <a:t>	A questionnaire is a pre-formulated, written set of questions to which the respondent records his answers</a:t>
            </a:r>
          </a:p>
          <a:p>
            <a:pPr marL="2209800" lvl="4" indent="-381000" algn="l" rtl="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/>
            </a:pPr>
            <a:endParaRPr lang="en-US" sz="1200" kern="0" dirty="0">
              <a:latin typeface="+mn-lt"/>
              <a:cs typeface="+mn-cs"/>
            </a:endParaRPr>
          </a:p>
          <a:p>
            <a:pPr marL="609600" indent="-609600" algn="l" rtl="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400" kern="0" dirty="0">
                <a:latin typeface="+mn-lt"/>
                <a:cs typeface="+mn-cs"/>
              </a:rPr>
              <a:t>Steps</a:t>
            </a:r>
          </a:p>
          <a:p>
            <a:pPr marL="1371600" lvl="2" indent="-457200" algn="l" rtl="0" eaLnBrk="0" hangingPunct="0">
              <a:spcBef>
                <a:spcPct val="20000"/>
              </a:spcBef>
              <a:buClr>
                <a:schemeClr val="hlink"/>
              </a:buClr>
              <a:buSzPct val="50000"/>
              <a:buFontTx/>
              <a:buAutoNum type="arabicPeriod"/>
              <a:defRPr/>
            </a:pPr>
            <a:r>
              <a:rPr lang="en-US" sz="2400" kern="0" dirty="0">
                <a:latin typeface="+mn-lt"/>
                <a:cs typeface="+mn-cs"/>
              </a:rPr>
              <a:t>Determine the content of the questionnaire</a:t>
            </a:r>
          </a:p>
          <a:p>
            <a:pPr marL="1371600" lvl="2" indent="-457200" algn="l" rtl="0" eaLnBrk="0" hangingPunct="0">
              <a:spcBef>
                <a:spcPct val="20000"/>
              </a:spcBef>
              <a:buClr>
                <a:schemeClr val="hlink"/>
              </a:buClr>
              <a:buSzPct val="50000"/>
              <a:buFontTx/>
              <a:buAutoNum type="arabicPeriod"/>
              <a:defRPr/>
            </a:pPr>
            <a:r>
              <a:rPr lang="en-US" sz="2400" kern="0" dirty="0">
                <a:latin typeface="+mn-lt"/>
                <a:cs typeface="+mn-cs"/>
              </a:rPr>
              <a:t>Determine the form of response</a:t>
            </a:r>
          </a:p>
          <a:p>
            <a:pPr marL="1371600" lvl="2" indent="-457200" algn="l" rtl="0" eaLnBrk="0" hangingPunct="0">
              <a:spcBef>
                <a:spcPct val="20000"/>
              </a:spcBef>
              <a:buClr>
                <a:schemeClr val="hlink"/>
              </a:buClr>
              <a:buSzPct val="50000"/>
              <a:buFontTx/>
              <a:buAutoNum type="arabicPeriod"/>
              <a:defRPr/>
            </a:pPr>
            <a:r>
              <a:rPr lang="en-US" sz="2400" kern="0" dirty="0">
                <a:latin typeface="+mn-lt"/>
                <a:cs typeface="+mn-cs"/>
              </a:rPr>
              <a:t>Determine the wording of the questions</a:t>
            </a:r>
          </a:p>
          <a:p>
            <a:pPr marL="1371600" lvl="2" indent="-457200" algn="l" rtl="0" eaLnBrk="0" hangingPunct="0">
              <a:spcBef>
                <a:spcPct val="20000"/>
              </a:spcBef>
              <a:buClr>
                <a:schemeClr val="hlink"/>
              </a:buClr>
              <a:buSzPct val="50000"/>
              <a:buFontTx/>
              <a:buAutoNum type="arabicPeriod"/>
              <a:defRPr/>
            </a:pPr>
            <a:r>
              <a:rPr lang="en-US" sz="2400" kern="0" dirty="0">
                <a:latin typeface="+mn-lt"/>
                <a:cs typeface="+mn-cs"/>
              </a:rPr>
              <a:t>Determine the question sequence</a:t>
            </a:r>
          </a:p>
          <a:p>
            <a:pPr marL="1371600" lvl="2" indent="-457200" algn="l" rtl="0" eaLnBrk="0" hangingPunct="0">
              <a:spcBef>
                <a:spcPct val="20000"/>
              </a:spcBef>
              <a:buClr>
                <a:schemeClr val="hlink"/>
              </a:buClr>
              <a:buSzPct val="50000"/>
              <a:buFontTx/>
              <a:buAutoNum type="arabicPeriod"/>
              <a:defRPr/>
            </a:pPr>
            <a:r>
              <a:rPr lang="en-US" sz="2400" kern="0" dirty="0">
                <a:latin typeface="+mn-lt"/>
                <a:cs typeface="+mn-cs"/>
              </a:rPr>
              <a:t>Write cover letter</a:t>
            </a:r>
          </a:p>
        </p:txBody>
      </p:sp>
      <p:sp>
        <p:nvSpPr>
          <p:cNvPr id="23557" name="Slide Number Placeholder 4"/>
          <p:cNvSpPr txBox="1">
            <a:spLocks/>
          </p:cNvSpPr>
          <p:nvPr/>
        </p:nvSpPr>
        <p:spPr bwMode="auto">
          <a:xfrm>
            <a:off x="7740650" y="6243638"/>
            <a:ext cx="107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rtl="0"/>
            <a:endParaRPr lang="en-GB" sz="1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General Appearance of the Questionnaire: Example 3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/>
              <a:t>Before we can design a questionnaire, </a:t>
            </a:r>
            <a:r>
              <a:rPr lang="en-US" b="1"/>
              <a:t>we need to list the variables to be tapped and operationally</a:t>
            </a:r>
            <a:r>
              <a:rPr lang="en-US"/>
              <a:t> define the more abstract concepts. The following variables are mentioned in the study: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 1. Involvement (or the other end, alienation).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 2. Satisfaction with work life.</a:t>
            </a:r>
          </a:p>
        </p:txBody>
      </p:sp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25A99C-831E-401C-BDC8-E0FD68F8FE0A}" type="slidenum">
              <a:rPr lang="ar-SA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General Appearance of the Questionnaire: Example 3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 eaLnBrk="1" hangingPunct="1">
              <a:lnSpc>
                <a:spcPct val="80000"/>
              </a:lnSpc>
            </a:pPr>
            <a:r>
              <a:rPr lang="en-US" sz="2400"/>
              <a:t>The following </a:t>
            </a:r>
            <a:r>
              <a:rPr lang="en-US" sz="2400" b="1"/>
              <a:t>demographic variables</a:t>
            </a:r>
            <a:r>
              <a:rPr lang="en-US" sz="2400"/>
              <a:t> might be of interest to the study: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      3. Gender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      4. Tenure (number of years in the organization)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      5. Job level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      6. Age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      7. Education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400"/>
              <a:t>These </a:t>
            </a:r>
            <a:r>
              <a:rPr lang="en-US" sz="2400" b="1">
                <a:solidFill>
                  <a:schemeClr val="tx2"/>
                </a:solidFill>
              </a:rPr>
              <a:t>demographic variables</a:t>
            </a:r>
            <a:r>
              <a:rPr lang="en-US" sz="2400"/>
              <a:t> help to describe the sample, also, they might have an influence on the </a:t>
            </a:r>
            <a:r>
              <a:rPr lang="en-US" sz="2400" b="1"/>
              <a:t>involvement</a:t>
            </a:r>
            <a:r>
              <a:rPr lang="en-US" sz="2400"/>
              <a:t> (or alienation) of the employees, their </a:t>
            </a:r>
            <a:r>
              <a:rPr lang="en-US" sz="2400" b="1"/>
              <a:t>level of satisfaction</a:t>
            </a:r>
            <a:r>
              <a:rPr lang="en-US" sz="2400"/>
              <a:t>, and the relationship between the two.</a:t>
            </a:r>
          </a:p>
        </p:txBody>
      </p:sp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F01599-66FF-4A4C-A452-BB27614A7883}" type="slidenum">
              <a:rPr lang="ar-SA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General Appearance of the Questionnaire: Example 3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 eaLnBrk="1" hangingPunct="1">
              <a:lnSpc>
                <a:spcPct val="80000"/>
              </a:lnSpc>
            </a:pPr>
            <a:r>
              <a:rPr lang="en-US" sz="2000" b="1"/>
              <a:t>Operational Definition of Involvement </a:t>
            </a:r>
            <a:r>
              <a:rPr lang="en-US" sz="2000"/>
              <a:t>would include the dimensions of the job being of central interest to individuals, and the major happiness being derived from the job. Low involvement can be considered as alienation.</a:t>
            </a:r>
            <a:endParaRPr lang="en-US" sz="2000" b="1"/>
          </a:p>
          <a:p>
            <a:pPr algn="l" rtl="0" eaLnBrk="1" hangingPunct="1">
              <a:lnSpc>
                <a:spcPct val="80000"/>
              </a:lnSpc>
            </a:pPr>
            <a:r>
              <a:rPr lang="en-US" sz="2400" b="1">
                <a:solidFill>
                  <a:schemeClr val="tx2"/>
                </a:solidFill>
              </a:rPr>
              <a:t>Items that measure involvement are</a:t>
            </a:r>
            <a:r>
              <a:rPr lang="en-US" sz="2000" b="1"/>
              <a:t>: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   </a:t>
            </a:r>
            <a:r>
              <a:rPr lang="en-US" sz="2000"/>
              <a:t>1. The major happiness of my life is derived from my job.                            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   2. Time at work flies by quickly.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   3. Working here is boring.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   4. Nothing in life is as important as work.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   5. I live, eat, and breathe my job.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   6. My work helps me establish who I am. </a:t>
            </a:r>
          </a:p>
        </p:txBody>
      </p:sp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C4F6FF-B368-4337-B2DB-6C071D7A28BC}" type="slidenum">
              <a:rPr lang="ar-SA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General Appearance of the Questionnaire: Example 3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 algn="l" rtl="0" eaLnBrk="1" hangingPunct="1">
              <a:lnSpc>
                <a:spcPct val="90000"/>
              </a:lnSpc>
            </a:pPr>
            <a:r>
              <a:rPr lang="en-US" sz="2400" b="1"/>
              <a:t>Operational Definition of Satisfaction </a:t>
            </a:r>
            <a:r>
              <a:rPr lang="en-US" sz="2400"/>
              <a:t>would include dimensions of satisfactions with various aspects of the work environment such as with pay, supervision, promotion, and the like.</a:t>
            </a:r>
            <a:endParaRPr lang="en-US" sz="2400" b="1"/>
          </a:p>
          <a:p>
            <a:pPr marL="609600" indent="-609600" algn="l" rtl="0" eaLnBrk="1" hangingPunct="1">
              <a:lnSpc>
                <a:spcPct val="90000"/>
              </a:lnSpc>
            </a:pPr>
            <a:r>
              <a:rPr lang="en-US" sz="2400" b="1"/>
              <a:t>Questions that describe satisfaction </a:t>
            </a:r>
            <a:r>
              <a:rPr lang="en-US" sz="2400"/>
              <a:t>at</a:t>
            </a:r>
            <a:r>
              <a:rPr lang="en-US" sz="2400" b="1"/>
              <a:t> </a:t>
            </a:r>
            <a:r>
              <a:rPr lang="en-US" sz="2400"/>
              <a:t>work place are:</a:t>
            </a:r>
            <a:endParaRPr lang="en-US" sz="2400" b="1"/>
          </a:p>
          <a:p>
            <a:pPr marL="609600" indent="-609600" algn="l" rtl="0" eaLnBrk="1" hangingPunct="1">
              <a:lnSpc>
                <a:spcPct val="90000"/>
              </a:lnSpc>
              <a:buClr>
                <a:schemeClr val="tx2"/>
              </a:buClr>
              <a:buFont typeface="Wingdings" pitchFamily="2" charset="2"/>
              <a:buNone/>
            </a:pPr>
            <a:r>
              <a:rPr lang="en-US" sz="2400" b="1"/>
              <a:t>     T</a:t>
            </a:r>
            <a:r>
              <a:rPr lang="en-US" sz="2400"/>
              <a:t>o what extent would you agree with the       following statements?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/>
              <a:t>    My work is fascinating.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AutoNum type="arabicPeriod" startAt="2"/>
            </a:pPr>
            <a:r>
              <a:rPr lang="en-US" sz="2400"/>
              <a:t>    My work gives me a sense of accomplishment.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AutoNum type="arabicPeriod" startAt="3"/>
            </a:pPr>
            <a:r>
              <a:rPr lang="en-US" sz="2400"/>
              <a:t>    My supervisor praises good work.</a:t>
            </a:r>
          </a:p>
        </p:txBody>
      </p:sp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640F63-F7A0-47F4-A1E1-2516D2D0909E}" type="slidenum">
              <a:rPr lang="ar-SA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General Appearance of the Questionnaire: Example 3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AutoNum type="arabicPeriod" startAt="4"/>
            </a:pPr>
            <a:r>
              <a:rPr lang="en-US" sz="2400"/>
              <a:t>   My pay is barely adequate to take care of my expenses.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AutoNum type="arabicPeriod" startAt="5"/>
            </a:pPr>
            <a:r>
              <a:rPr lang="en-US" sz="2400"/>
              <a:t>    My co-workers are very stimulating.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AutoNum type="arabicPeriod" startAt="6"/>
            </a:pPr>
            <a:r>
              <a:rPr lang="en-US" sz="2400"/>
              <a:t>    The opportunities for advancement are very good here.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AutoNum type="arabicPeriod" startAt="7"/>
            </a:pPr>
            <a:r>
              <a:rPr lang="en-US" sz="2400"/>
              <a:t>    I get a lot of cooperation at the workplace.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AutoNum type="arabicPeriod" startAt="8"/>
            </a:pPr>
            <a:r>
              <a:rPr lang="en-US" sz="2400"/>
              <a:t>    People can live comfortably with their pay in this organization.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AutoNum type="arabicPeriod" startAt="9"/>
            </a:pPr>
            <a:r>
              <a:rPr lang="en-US" sz="2400"/>
              <a:t>    My supervisor is not very capable.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AutoNum type="arabicPeriod" startAt="10"/>
            </a:pPr>
            <a:r>
              <a:rPr lang="en-US" sz="2400"/>
              <a:t>   The promotion policies here are very unfair. 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en-US" sz="2400"/>
          </a:p>
        </p:txBody>
      </p:sp>
      <p:sp>
        <p:nvSpPr>
          <p:cNvPr id="460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0FE425-8EAF-4B21-8FE1-B50709AB0587}" type="slidenum">
              <a:rPr lang="ar-SA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2800"/>
              <a:t>Questionnaire</a:t>
            </a:r>
            <a:br>
              <a:rPr lang="en-US" sz="2800"/>
            </a:br>
            <a:r>
              <a:rPr lang="en-US" sz="2800"/>
              <a:t>Mideast Company, Inc.</a:t>
            </a:r>
            <a:br>
              <a:rPr lang="en-US" sz="2800"/>
            </a:br>
            <a:r>
              <a:rPr lang="en-US" sz="2000"/>
              <a:t>P.O.Box 2345</a:t>
            </a:r>
            <a:br>
              <a:rPr lang="en-US" sz="2000"/>
            </a:br>
            <a:r>
              <a:rPr lang="en-US" sz="2000"/>
              <a:t>Amman-Jordan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/>
              <a:t>December 4, 2020</a:t>
            </a:r>
          </a:p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Dear Employee,</a:t>
            </a:r>
          </a:p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As the president of your company, I am interested in conducting a mini survey on your reactions to working in this organization. Your responses would give me an indication of any changes that may be necessary for offering you a better quality of work life. Your honest and straightforward answers will aid me to help you. I do not need your names- only truthful answers. Suggestions from you will be implemented by a Committee if considered suitable.</a:t>
            </a:r>
          </a:p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Thank you for responding within a week</a:t>
            </a:r>
            <a:r>
              <a:rPr lang="en-US" sz="2000" dirty="0">
                <a:latin typeface="Arial" charset="0"/>
              </a:rPr>
              <a:t>’</a:t>
            </a:r>
            <a:r>
              <a:rPr lang="en-US" sz="2000" dirty="0"/>
              <a:t>s time.</a:t>
            </a:r>
          </a:p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My best wishes</a:t>
            </a:r>
            <a:endParaRPr lang="en-US" sz="2000" b="1" dirty="0"/>
          </a:p>
          <a:p>
            <a:pPr marL="0" indent="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Mohammad Al-</a:t>
            </a:r>
            <a:r>
              <a:rPr lang="en-US" sz="2000" b="1" dirty="0" err="1"/>
              <a:t>Farouki</a:t>
            </a:r>
            <a:r>
              <a:rPr lang="en-US" sz="2000" b="1" dirty="0"/>
              <a:t>, President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CB61BC-8A05-4908-8EF5-C87BF130F160}" type="slidenum">
              <a:rPr lang="ar-SA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General Appearance of the Questionnaire: Example 3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Please check the blanks most appropriate for the items below.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1. Personal Data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Department in which you are working:-------------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i. </a:t>
            </a:r>
            <a:r>
              <a:rPr lang="en-US" sz="2400" u="sng"/>
              <a:t>Age (years</a:t>
            </a:r>
            <a:r>
              <a:rPr lang="en-US" sz="2400"/>
              <a:t>)          ii</a:t>
            </a:r>
            <a:r>
              <a:rPr lang="en-US" sz="2400" u="sng"/>
              <a:t>. Education</a:t>
            </a:r>
            <a:r>
              <a:rPr lang="en-US" sz="2400"/>
              <a:t>             iii. </a:t>
            </a:r>
            <a:r>
              <a:rPr lang="en-US" sz="2400" u="sng"/>
              <a:t>Sex</a:t>
            </a:r>
            <a:endParaRPr lang="en-US" sz="240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   - under 25               - high school             - F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   - 25-35                    - college                   - M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   - 36-45                    - bachelor</a:t>
            </a:r>
            <a:r>
              <a:rPr lang="en-US" sz="2400">
                <a:latin typeface="Arial" charset="0"/>
              </a:rPr>
              <a:t>’</a:t>
            </a:r>
            <a:r>
              <a:rPr lang="en-US" sz="2400"/>
              <a:t>s degree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   - 46-55                    - master</a:t>
            </a:r>
            <a:r>
              <a:rPr lang="en-US" sz="2400">
                <a:latin typeface="Arial" charset="0"/>
              </a:rPr>
              <a:t>’</a:t>
            </a:r>
            <a:r>
              <a:rPr lang="en-US" sz="2400"/>
              <a:t>s degree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   - over 55                 - doctoral degree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                                 - other</a:t>
            </a:r>
          </a:p>
        </p:txBody>
      </p:sp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FCEDC0-D620-4976-9D7B-BBDC27378BFE}" type="slidenum">
              <a:rPr lang="ar-SA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General Appearance of the Questionnaire: Example 3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sz="2800" dirty="0"/>
              <a:t>iv. </a:t>
            </a:r>
            <a:r>
              <a:rPr lang="en-US" sz="2800" u="sng" dirty="0"/>
              <a:t>Job Level</a:t>
            </a:r>
            <a:r>
              <a:rPr lang="en-US" sz="2800" dirty="0"/>
              <a:t>             v. Number of years in this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800" dirty="0"/>
              <a:t>                                        organization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800" dirty="0"/>
              <a:t>     - manager                 - less than 1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800" dirty="0"/>
              <a:t>     - supervisor               -  1-3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800" dirty="0"/>
              <a:t>     - clerk                          -  4-8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800" dirty="0"/>
              <a:t>     - secretary                 -  9-15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800" dirty="0"/>
              <a:t>     - technician                -  over 15 years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800" dirty="0"/>
              <a:t>     - other (specify)</a:t>
            </a:r>
          </a:p>
        </p:txBody>
      </p:sp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260410-B30A-4B9E-A234-C06EE128DDEE}" type="slidenum">
              <a:rPr lang="ar-SA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General Appearance of the Questionnaire: Example 3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88900" indent="-88900" algn="l" rtl="0" eaLnBrk="1" hangingPunct="1">
              <a:buFont typeface="Wingdings" pitchFamily="2" charset="2"/>
              <a:buNone/>
            </a:pPr>
            <a:r>
              <a:rPr lang="en-US"/>
              <a:t>2. </a:t>
            </a:r>
            <a:r>
              <a:rPr lang="en-US" sz="2400"/>
              <a:t>Here are some questions that ask you to tell us how experience your work life in general. Please </a:t>
            </a:r>
            <a:r>
              <a:rPr lang="en-US" sz="2400" u="sng"/>
              <a:t>circle</a:t>
            </a:r>
            <a:r>
              <a:rPr lang="en-US" sz="2400"/>
              <a:t> the appropriate number of the scales below.</a:t>
            </a:r>
          </a:p>
          <a:p>
            <a:pPr marL="88900" indent="-88900" algn="l" rtl="0" eaLnBrk="1" hangingPunct="1">
              <a:buFont typeface="Wingdings" pitchFamily="2" charset="2"/>
              <a:buNone/>
            </a:pPr>
            <a:endParaRPr lang="en-US" sz="2400"/>
          </a:p>
          <a:p>
            <a:pPr marL="88900" indent="-88900" algn="l" rtl="0" eaLnBrk="1" hangingPunct="1">
              <a:buFont typeface="Wingdings" pitchFamily="2" charset="2"/>
              <a:buNone/>
            </a:pPr>
            <a:r>
              <a:rPr lang="en-US" sz="2400"/>
              <a:t> On a scale of 1 to 5, (1) denoting very low agreement and (5) denoting very high agreement, to what extent would you agree with the following statements?</a:t>
            </a:r>
          </a:p>
        </p:txBody>
      </p:sp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99A3F6-7009-4809-9953-766EC0307232}" type="slidenum">
              <a:rPr lang="ar-SA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General Appearance of the Questionnaire: Example 3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                                            Very                          </a:t>
            </a:r>
            <a:r>
              <a:rPr lang="en-US" sz="2000" dirty="0" err="1"/>
              <a:t>Very</a:t>
            </a:r>
            <a:endParaRPr lang="en-US" sz="2000" dirty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                                            </a:t>
            </a:r>
            <a:r>
              <a:rPr lang="en-US" sz="2000" u="sng" dirty="0"/>
              <a:t>Low</a:t>
            </a:r>
            <a:r>
              <a:rPr lang="en-US" sz="2000" dirty="0"/>
              <a:t>                          </a:t>
            </a:r>
            <a:r>
              <a:rPr lang="en-US" sz="2000" u="sng" dirty="0"/>
              <a:t>High</a:t>
            </a:r>
            <a:endParaRPr lang="en-US" sz="2000" dirty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1. The major happiness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    Of my life is derived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     From my job.                     1       2       3       4       5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2. Time at work flies by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    Quickly.                              1       2       3       4       5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3. Working here is boring          1       2       3       4       5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4. Nothing in life is more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    important than work.            1       2       3       4       5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5. I live, eat , and breathe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    my job.                               1       2       3       4       5</a:t>
            </a:r>
          </a:p>
        </p:txBody>
      </p:sp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E5680D-539C-41AD-AD07-F23E1558C238}" type="slidenum">
              <a:rPr lang="ar-SA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  <a:noFill/>
        </p:spPr>
        <p:txBody>
          <a:bodyPr/>
          <a:lstStyle/>
          <a:p>
            <a:r>
              <a:rPr lang="en-US"/>
              <a:t>Question Wording</a:t>
            </a:r>
          </a:p>
        </p:txBody>
      </p:sp>
      <p:sp>
        <p:nvSpPr>
          <p:cNvPr id="24579" name="Rectangle 2"/>
          <p:cNvSpPr>
            <a:spLocks noGrp="1" noChangeAspect="1" noChangeArrowheads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>
            <a:normAutofit/>
          </a:bodyPr>
          <a:lstStyle/>
          <a:p>
            <a:pPr algn="l" rtl="0">
              <a:lnSpc>
                <a:spcPct val="90000"/>
              </a:lnSpc>
            </a:pPr>
            <a:endParaRPr lang="en-US" sz="2400"/>
          </a:p>
          <a:p>
            <a:pPr algn="l" rtl="0">
              <a:lnSpc>
                <a:spcPct val="90000"/>
              </a:lnSpc>
            </a:pPr>
            <a:r>
              <a:rPr lang="en-US" sz="2400"/>
              <a:t>Avoid double-barreled questions</a:t>
            </a:r>
          </a:p>
          <a:p>
            <a:pPr lvl="4" algn="l" rtl="0">
              <a:lnSpc>
                <a:spcPct val="90000"/>
              </a:lnSpc>
            </a:pPr>
            <a:endParaRPr lang="en-US" sz="1400"/>
          </a:p>
          <a:p>
            <a:pPr algn="l" rtl="0">
              <a:lnSpc>
                <a:spcPct val="90000"/>
              </a:lnSpc>
            </a:pPr>
            <a:r>
              <a:rPr lang="en-US" sz="2400"/>
              <a:t>Avoid ambiguous questions and words</a:t>
            </a:r>
          </a:p>
          <a:p>
            <a:pPr lvl="4" algn="l" rtl="0">
              <a:lnSpc>
                <a:spcPct val="90000"/>
              </a:lnSpc>
            </a:pPr>
            <a:endParaRPr lang="en-US" sz="1400"/>
          </a:p>
          <a:p>
            <a:pPr algn="l" rtl="0">
              <a:lnSpc>
                <a:spcPct val="90000"/>
              </a:lnSpc>
            </a:pPr>
            <a:r>
              <a:rPr lang="en-US" sz="2400"/>
              <a:t>Use of ordinary words </a:t>
            </a:r>
          </a:p>
          <a:p>
            <a:pPr lvl="4" algn="l" rtl="0">
              <a:lnSpc>
                <a:spcPct val="90000"/>
              </a:lnSpc>
            </a:pPr>
            <a:endParaRPr lang="en-US" sz="1400"/>
          </a:p>
          <a:p>
            <a:pPr algn="l" rtl="0">
              <a:lnSpc>
                <a:spcPct val="90000"/>
              </a:lnSpc>
            </a:pPr>
            <a:r>
              <a:rPr lang="en-US" sz="2400"/>
              <a:t>Avoid leading or biasing questions</a:t>
            </a:r>
          </a:p>
          <a:p>
            <a:pPr lvl="4" algn="l" rtl="0">
              <a:lnSpc>
                <a:spcPct val="90000"/>
              </a:lnSpc>
            </a:pPr>
            <a:endParaRPr lang="en-US" sz="1400"/>
          </a:p>
          <a:p>
            <a:pPr algn="l" rtl="0">
              <a:lnSpc>
                <a:spcPct val="90000"/>
              </a:lnSpc>
            </a:pPr>
            <a:r>
              <a:rPr lang="en-US" sz="2400"/>
              <a:t>Social desirability </a:t>
            </a:r>
          </a:p>
          <a:p>
            <a:pPr lvl="4" algn="l" rtl="0">
              <a:lnSpc>
                <a:spcPct val="90000"/>
              </a:lnSpc>
            </a:pPr>
            <a:endParaRPr lang="en-US" sz="1400"/>
          </a:p>
          <a:p>
            <a:pPr algn="l" rtl="0">
              <a:lnSpc>
                <a:spcPct val="90000"/>
              </a:lnSpc>
            </a:pPr>
            <a:r>
              <a:rPr lang="en-US" sz="2400"/>
              <a:t>Avoid recall depended questions</a:t>
            </a: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8350" y="6243638"/>
            <a:ext cx="576263" cy="457200"/>
          </a:xfrm>
          <a:noFill/>
        </p:spPr>
        <p:txBody>
          <a:bodyPr/>
          <a:lstStyle/>
          <a:p>
            <a:pPr algn="ctr"/>
            <a:r>
              <a:rPr lang="ar-JO"/>
              <a:t>23</a:t>
            </a:r>
            <a:endParaRPr lang="en-GB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General Appearance of the Questionnaire: Example 3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6. My work helps me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    establish who I am.                1       2       3       4       5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7. My work is fascinating.            1       2       3       4       5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8. My work gives me a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    sense of accomplishment         1       2       3       4       5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9. My supervisor praises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   good work.                              1       2       3       4       5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10.My pay is not adequate            1       2       3       4       5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     to take care of my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     expenses.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11.My co-workers are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     very stimulating.                     1       2       3       4       5</a:t>
            </a:r>
          </a:p>
          <a:p>
            <a:pPr eaLnBrk="1" hangingPunct="1">
              <a:lnSpc>
                <a:spcPct val="80000"/>
              </a:lnSpc>
            </a:pPr>
            <a:endParaRPr lang="en-US" sz="2000"/>
          </a:p>
        </p:txBody>
      </p:sp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575C07-C3DC-4809-AA0F-DF603A2A6AF3}" type="slidenum">
              <a:rPr lang="ar-SA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General Appearance of the Questionnaire: Example 3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12.The opportunity for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     advancement is very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     good here.</a:t>
            </a:r>
            <a:r>
              <a:rPr lang="en-US" sz="2000"/>
              <a:t>                               1      2       3       4       5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13.I get a lot of co-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     operation at the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     workplace.</a:t>
            </a:r>
            <a:r>
              <a:rPr lang="en-US" sz="2000"/>
              <a:t>                               1       2       3       4       5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14.People can live comfortably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    with their pay in this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    organization</a:t>
            </a:r>
            <a:r>
              <a:rPr lang="en-US" sz="2000"/>
              <a:t>.                             1       2        3       4      5</a:t>
            </a:r>
          </a:p>
        </p:txBody>
      </p:sp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613093-6F39-4C3A-8A3F-D009439F3408}" type="slidenum">
              <a:rPr lang="ar-SA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/>
              <a:t>Question Wording</a:t>
            </a:r>
          </a:p>
        </p:txBody>
      </p:sp>
      <p:sp>
        <p:nvSpPr>
          <p:cNvPr id="25603" name="Rectangle 2"/>
          <p:cNvSpPr>
            <a:spLocks noGrp="1" noChangeAspect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algn="l" rtl="0"/>
            <a:r>
              <a:rPr lang="en-US" sz="2400"/>
              <a:t>Use positive and negative statements</a:t>
            </a:r>
            <a:r>
              <a:rPr lang="en-US"/>
              <a:t> </a:t>
            </a:r>
          </a:p>
          <a:p>
            <a:pPr lvl="1" algn="l" rtl="0"/>
            <a:r>
              <a:rPr lang="en-US" sz="2000"/>
              <a:t>Dresdner delivers high quality banking service</a:t>
            </a:r>
          </a:p>
          <a:p>
            <a:pPr lvl="1" algn="l" rtl="0">
              <a:buFontTx/>
              <a:buNone/>
            </a:pPr>
            <a:r>
              <a:rPr lang="en-US" sz="2000"/>
              <a:t>	Dresdner has poor customer operational support</a:t>
            </a:r>
          </a:p>
          <a:p>
            <a:pPr lvl="1" algn="l" rtl="0"/>
            <a:r>
              <a:rPr lang="en-US" sz="2000"/>
              <a:t>Avoid double negatives</a:t>
            </a:r>
          </a:p>
          <a:p>
            <a:pPr algn="l" rtl="0"/>
            <a:endParaRPr lang="en-US" sz="2400"/>
          </a:p>
          <a:p>
            <a:pPr algn="l" rtl="0"/>
            <a:r>
              <a:rPr lang="en-US" sz="2400"/>
              <a:t>Limit the length of the questions</a:t>
            </a:r>
          </a:p>
          <a:p>
            <a:pPr lvl="1" algn="l" rtl="0">
              <a:buFontTx/>
              <a:buNone/>
            </a:pPr>
            <a:r>
              <a:rPr lang="en-US" sz="2000"/>
              <a:t>Rules of thumb: </a:t>
            </a:r>
          </a:p>
          <a:p>
            <a:pPr lvl="1" algn="l" rtl="0"/>
            <a:r>
              <a:rPr lang="en-US" sz="2000"/>
              <a:t>&lt; 20 words </a:t>
            </a:r>
          </a:p>
          <a:p>
            <a:pPr lvl="1" algn="l" rtl="0"/>
            <a:r>
              <a:rPr lang="en-US" sz="2000"/>
              <a:t>&lt; one full line in print</a:t>
            </a: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43888" y="6243638"/>
            <a:ext cx="720725" cy="457200"/>
          </a:xfrm>
          <a:noFill/>
        </p:spPr>
        <p:txBody>
          <a:bodyPr/>
          <a:lstStyle/>
          <a:p>
            <a:pPr algn="ctr"/>
            <a:r>
              <a:rPr lang="ar-JO"/>
              <a:t>24</a:t>
            </a:r>
            <a:endParaRPr lang="en-GB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  <a:noFill/>
        </p:spPr>
        <p:txBody>
          <a:bodyPr/>
          <a:lstStyle/>
          <a:p>
            <a:r>
              <a:rPr lang="en-US"/>
              <a:t>Question Sequence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57600" y="6243638"/>
            <a:ext cx="2895600" cy="457200"/>
          </a:xfrm>
          <a:noFill/>
        </p:spPr>
        <p:txBody>
          <a:bodyPr/>
          <a:lstStyle/>
          <a:p>
            <a:pPr algn="ctr"/>
            <a:endParaRPr lang="en-GB"/>
          </a:p>
        </p:txBody>
      </p:sp>
      <p:pic>
        <p:nvPicPr>
          <p:cNvPr id="26628" name="Picture 3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1219200"/>
            <a:ext cx="43116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2514600" y="5984875"/>
            <a:ext cx="4732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Personal and sensitive data at the end</a:t>
            </a:r>
          </a:p>
        </p:txBody>
      </p:sp>
      <p:sp>
        <p:nvSpPr>
          <p:cNvPr id="26630" name="TextBox 4"/>
          <p:cNvSpPr txBox="1">
            <a:spLocks noChangeArrowheads="1"/>
          </p:cNvSpPr>
          <p:nvPr/>
        </p:nvSpPr>
        <p:spPr bwMode="auto">
          <a:xfrm>
            <a:off x="142875" y="6143625"/>
            <a:ext cx="37861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solidFill>
                  <a:schemeClr val="accent2"/>
                </a:solidFill>
                <a:latin typeface="Arial Narrow" pitchFamily="34" charset="0"/>
              </a:rPr>
              <a:t>.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/>
              <a:t>Guidelines for Questionnaire Design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 eaLnBrk="1" hangingPunct="1">
              <a:lnSpc>
                <a:spcPct val="80000"/>
              </a:lnSpc>
            </a:pPr>
            <a:r>
              <a:rPr lang="en-US" sz="2800" b="1"/>
              <a:t>Classification Data</a:t>
            </a:r>
            <a:r>
              <a:rPr lang="en-US" sz="2800"/>
              <a:t> or </a:t>
            </a:r>
            <a:r>
              <a:rPr lang="en-US" sz="2800" b="1">
                <a:solidFill>
                  <a:schemeClr val="tx2"/>
                </a:solidFill>
              </a:rPr>
              <a:t>Personal Information</a:t>
            </a:r>
            <a:r>
              <a:rPr lang="en-US" sz="2800">
                <a:solidFill>
                  <a:schemeClr val="tx2"/>
                </a:solidFill>
              </a:rPr>
              <a:t>.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   </a:t>
            </a:r>
            <a:r>
              <a:rPr lang="en-US" sz="2800" b="1">
                <a:solidFill>
                  <a:schemeClr val="tx2"/>
                </a:solidFill>
              </a:rPr>
              <a:t>Personal information</a:t>
            </a:r>
            <a:r>
              <a:rPr lang="en-US" sz="2800"/>
              <a:t> elicit such information as </a:t>
            </a:r>
            <a:r>
              <a:rPr lang="en-US" sz="2800" b="1"/>
              <a:t>age</a:t>
            </a:r>
            <a:r>
              <a:rPr lang="en-US" sz="2800"/>
              <a:t>, </a:t>
            </a:r>
            <a:r>
              <a:rPr lang="en-US" sz="2800" b="1"/>
              <a:t>educational level</a:t>
            </a:r>
            <a:r>
              <a:rPr lang="en-US" sz="2800"/>
              <a:t>, </a:t>
            </a:r>
            <a:r>
              <a:rPr lang="en-US" sz="2800" b="1"/>
              <a:t>marital status</a:t>
            </a:r>
            <a:r>
              <a:rPr lang="en-US" sz="2800"/>
              <a:t>, and </a:t>
            </a:r>
            <a:r>
              <a:rPr lang="en-US" sz="2800" b="1"/>
              <a:t>income</a:t>
            </a:r>
            <a:r>
              <a:rPr lang="en-US" sz="2800"/>
              <a:t>.</a:t>
            </a:r>
          </a:p>
          <a:p>
            <a:pPr algn="l" rtl="0" eaLnBrk="1" hangingPunct="1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800"/>
              <a:t>Unless absolutely necessary, it is best </a:t>
            </a:r>
            <a:r>
              <a:rPr lang="en-US" sz="2800">
                <a:solidFill>
                  <a:schemeClr val="tx2"/>
                </a:solidFill>
              </a:rPr>
              <a:t>not to ask for the name of the respondent.</a:t>
            </a:r>
          </a:p>
          <a:p>
            <a:pPr algn="l" rtl="0" eaLnBrk="1" hangingPunct="1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800"/>
              <a:t>It is a matter of choice for the researcher to let the personal information appears in the beginning or at the end of the questionnaire.</a:t>
            </a:r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7F3B17-0ED4-4013-9EA2-E5952448259B}" type="slidenum">
              <a:rPr lang="ar-SA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/>
              <a:t>Guidelines for Questionnaire Design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b="1"/>
              <a:t>Classification Data</a:t>
            </a:r>
            <a:r>
              <a:rPr lang="en-US"/>
              <a:t> or </a:t>
            </a:r>
            <a:r>
              <a:rPr lang="en-US" b="1">
                <a:solidFill>
                  <a:schemeClr val="tx2"/>
                </a:solidFill>
              </a:rPr>
              <a:t>Personal Information</a:t>
            </a:r>
            <a:r>
              <a:rPr lang="en-US">
                <a:solidFill>
                  <a:schemeClr val="tx2"/>
                </a:solidFill>
              </a:rPr>
              <a:t>.</a:t>
            </a:r>
          </a:p>
          <a:p>
            <a:pPr algn="l" rtl="0" eaLnBrk="1" hangingPunct="1">
              <a:buClr>
                <a:schemeClr val="accent1"/>
              </a:buClr>
              <a:buFont typeface="Wingdings" pitchFamily="2" charset="2"/>
              <a:buChar char="Ø"/>
            </a:pPr>
            <a:r>
              <a:rPr lang="en-US"/>
              <a:t>   It is a wise policy to ask for the personal information by providing a </a:t>
            </a:r>
            <a:r>
              <a:rPr lang="en-US">
                <a:solidFill>
                  <a:schemeClr val="tx2"/>
                </a:solidFill>
              </a:rPr>
              <a:t>range of response options</a:t>
            </a:r>
            <a:r>
              <a:rPr lang="en-US"/>
              <a:t>, rather than asking exact figures. For example, the variables can be tapped as shown below:</a:t>
            </a:r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A815FA-BB92-42C3-9BD5-7E56DE686D33}" type="slidenum">
              <a:rPr lang="ar-SA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/>
              <a:t>Guidelines for Questionnaire Design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/>
              <a:t>Example 1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        Age (years)        Annual Income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/>
              <a:t> Under 20             </a:t>
            </a:r>
            <a:r>
              <a:rPr lang="en-US">
                <a:latin typeface="Arial" charset="0"/>
              </a:rPr>
              <a:t>□ Less than $20,000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/>
              <a:t>20 </a:t>
            </a:r>
            <a:r>
              <a:rPr lang="en-US">
                <a:latin typeface="Arial" charset="0"/>
              </a:rPr>
              <a:t>–</a:t>
            </a:r>
            <a:r>
              <a:rPr lang="en-US"/>
              <a:t> 30                </a:t>
            </a:r>
            <a:r>
              <a:rPr lang="en-US">
                <a:latin typeface="Arial" charset="0"/>
              </a:rPr>
              <a:t>□ $20,000-30,000</a:t>
            </a:r>
            <a:endParaRPr lang="en-US"/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/>
              <a:t>31 </a:t>
            </a:r>
            <a:r>
              <a:rPr lang="en-US">
                <a:latin typeface="Arial" charset="0"/>
              </a:rPr>
              <a:t>–</a:t>
            </a:r>
            <a:r>
              <a:rPr lang="en-US"/>
              <a:t> 40                </a:t>
            </a:r>
            <a:r>
              <a:rPr lang="en-US">
                <a:latin typeface="Arial" charset="0"/>
              </a:rPr>
              <a:t>□ $30,001-40,000</a:t>
            </a:r>
            <a:endParaRPr lang="en-US"/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/>
              <a:t>41 </a:t>
            </a:r>
            <a:r>
              <a:rPr lang="en-US">
                <a:latin typeface="Arial" charset="0"/>
              </a:rPr>
              <a:t>–</a:t>
            </a:r>
            <a:r>
              <a:rPr lang="en-US"/>
              <a:t> 50                </a:t>
            </a:r>
            <a:r>
              <a:rPr lang="en-US">
                <a:latin typeface="Arial" charset="0"/>
              </a:rPr>
              <a:t>□ $40,001-50,000</a:t>
            </a:r>
            <a:endParaRPr lang="en-US"/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/>
              <a:t>51 </a:t>
            </a:r>
            <a:r>
              <a:rPr lang="en-US">
                <a:latin typeface="Arial" charset="0"/>
              </a:rPr>
              <a:t>–</a:t>
            </a:r>
            <a:r>
              <a:rPr lang="en-US"/>
              <a:t> 60                </a:t>
            </a:r>
            <a:r>
              <a:rPr lang="en-US">
                <a:latin typeface="Arial" charset="0"/>
              </a:rPr>
              <a:t>□ $50,001-70,000</a:t>
            </a:r>
            <a:endParaRPr lang="en-US"/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/>
              <a:t>Over 60                </a:t>
            </a:r>
            <a:r>
              <a:rPr lang="en-US">
                <a:latin typeface="Arial" charset="0"/>
              </a:rPr>
              <a:t>□</a:t>
            </a:r>
            <a:r>
              <a:rPr lang="en-US"/>
              <a:t> $ Over 70,000</a:t>
            </a:r>
          </a:p>
        </p:txBody>
      </p:sp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5BFCA5-AE7B-4E7B-8F43-EA3EDC281C2F}" type="slidenum">
              <a:rPr lang="ar-SA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Principles of Measurement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 eaLnBrk="1" hangingPunct="1"/>
            <a:r>
              <a:rPr lang="en-US" sz="2800"/>
              <a:t>There are some </a:t>
            </a:r>
            <a:r>
              <a:rPr lang="en-US" sz="2800" b="1"/>
              <a:t>principles of measurement</a:t>
            </a:r>
            <a:r>
              <a:rPr lang="en-US" sz="2800"/>
              <a:t> to be followed to ensure that the data collected are appropriate to test our hypotheses.</a:t>
            </a:r>
          </a:p>
          <a:p>
            <a:pPr algn="l" rtl="0" eaLnBrk="1" hangingPunct="1"/>
            <a:r>
              <a:rPr lang="en-US" sz="2800"/>
              <a:t>These refer to the </a:t>
            </a:r>
            <a:r>
              <a:rPr lang="en-US" sz="2800" b="1">
                <a:solidFill>
                  <a:schemeClr val="tx2"/>
                </a:solidFill>
              </a:rPr>
              <a:t>scales</a:t>
            </a:r>
            <a:r>
              <a:rPr lang="en-US" sz="2800"/>
              <a:t> and </a:t>
            </a:r>
            <a:r>
              <a:rPr lang="en-US" sz="2800" b="1"/>
              <a:t>scaling techniques</a:t>
            </a:r>
            <a:r>
              <a:rPr lang="en-US" sz="2800"/>
              <a:t> used in measuring concepts, as well as the assessment of </a:t>
            </a:r>
            <a:r>
              <a:rPr lang="en-US" sz="2800" b="1"/>
              <a:t>reliability</a:t>
            </a:r>
            <a:r>
              <a:rPr lang="en-US" sz="2800"/>
              <a:t> and </a:t>
            </a:r>
            <a:r>
              <a:rPr lang="en-US" sz="2800" b="1"/>
              <a:t>validity</a:t>
            </a:r>
            <a:r>
              <a:rPr lang="en-US" sz="2800"/>
              <a:t> or the measures used, which were all discussed before.</a:t>
            </a:r>
          </a:p>
        </p:txBody>
      </p:sp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2D2C17-31B6-41AE-97FB-E9BF4AF41E8F}" type="slidenum">
              <a:rPr lang="ar-SA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4</TotalTime>
  <Words>2164</Words>
  <Application>Microsoft Office PowerPoint</Application>
  <PresentationFormat>On-screen Show (4:3)</PresentationFormat>
  <Paragraphs>283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Arial Narrow</vt:lpstr>
      <vt:lpstr>Tw Cen MT</vt:lpstr>
      <vt:lpstr>Wingdings</vt:lpstr>
      <vt:lpstr>Circuit</vt:lpstr>
      <vt:lpstr>Data collection Methods</vt:lpstr>
      <vt:lpstr>PowerPoint Presentation</vt:lpstr>
      <vt:lpstr>Question Wording</vt:lpstr>
      <vt:lpstr>Question Wording</vt:lpstr>
      <vt:lpstr>Question Sequence</vt:lpstr>
      <vt:lpstr>Guidelines for Questionnaire Design</vt:lpstr>
      <vt:lpstr>Guidelines for Questionnaire Design</vt:lpstr>
      <vt:lpstr>Guidelines for Questionnaire Design</vt:lpstr>
      <vt:lpstr>Principles of Measurement</vt:lpstr>
      <vt:lpstr>Principles of Measurement</vt:lpstr>
      <vt:lpstr>General Appearance of the Questionnaire</vt:lpstr>
      <vt:lpstr>PowerPoint Presentation</vt:lpstr>
      <vt:lpstr>General Appearance of the Questionnaire</vt:lpstr>
      <vt:lpstr>General Appearance of the Questionnaire</vt:lpstr>
      <vt:lpstr>General Appearance of the Questionnaire</vt:lpstr>
      <vt:lpstr>General Appearance of the Questionnaire</vt:lpstr>
      <vt:lpstr>General Appearance of the Questionnaire</vt:lpstr>
      <vt:lpstr>General Appearance of the Questionnaire</vt:lpstr>
      <vt:lpstr>General Appearance of the Questionnaire</vt:lpstr>
      <vt:lpstr>General Appearance of the Questionnaire: Example 3</vt:lpstr>
      <vt:lpstr>General Appearance of the Questionnaire: Example 3</vt:lpstr>
      <vt:lpstr>General Appearance of the Questionnaire: Example 3</vt:lpstr>
      <vt:lpstr>General Appearance of the Questionnaire: Example 3</vt:lpstr>
      <vt:lpstr>General Appearance of the Questionnaire: Example 3</vt:lpstr>
      <vt:lpstr>Questionnaire Mideast Company, Inc. P.O.Box 2345 Amman-Jordan</vt:lpstr>
      <vt:lpstr>General Appearance of the Questionnaire: Example 3</vt:lpstr>
      <vt:lpstr>General Appearance of the Questionnaire: Example 3</vt:lpstr>
      <vt:lpstr>General Appearance of the Questionnaire: Example 3</vt:lpstr>
      <vt:lpstr>General Appearance of the Questionnaire: Example 3</vt:lpstr>
      <vt:lpstr>General Appearance of the Questionnaire: Example 3</vt:lpstr>
      <vt:lpstr>General Appearance of the Questionnaire: Example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MNG</dc:creator>
  <cp:lastModifiedBy>Fouzia Ashfaq</cp:lastModifiedBy>
  <cp:revision>5</cp:revision>
  <dcterms:created xsi:type="dcterms:W3CDTF">2016-11-25T15:33:17Z</dcterms:created>
  <dcterms:modified xsi:type="dcterms:W3CDTF">2020-09-14T09:52:31Z</dcterms:modified>
</cp:coreProperties>
</file>